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479" r:id="rId2"/>
    <p:sldId id="544" r:id="rId3"/>
    <p:sldId id="482" r:id="rId4"/>
    <p:sldId id="483" r:id="rId5"/>
    <p:sldId id="530" r:id="rId6"/>
    <p:sldId id="531" r:id="rId7"/>
    <p:sldId id="497" r:id="rId8"/>
    <p:sldId id="533" r:id="rId9"/>
    <p:sldId id="534" r:id="rId10"/>
    <p:sldId id="535" r:id="rId11"/>
    <p:sldId id="536" r:id="rId12"/>
    <p:sldId id="537" r:id="rId13"/>
    <p:sldId id="538" r:id="rId14"/>
    <p:sldId id="539" r:id="rId15"/>
    <p:sldId id="540" r:id="rId16"/>
    <p:sldId id="541" r:id="rId17"/>
    <p:sldId id="545" r:id="rId18"/>
    <p:sldId id="542" r:id="rId19"/>
    <p:sldId id="543" r:id="rId20"/>
    <p:sldId id="397" r:id="rId21"/>
  </p:sldIdLst>
  <p:sldSz cx="9144000" cy="6858000" type="screen4x3"/>
  <p:notesSz cx="10234613" cy="7104063"/>
  <p:embeddedFontLst>
    <p:embeddedFont>
      <p:font typeface="나눔스퀘어" panose="020B0600000101010101" pitchFamily="50" charset="-127"/>
      <p:regular r:id="rId24"/>
    </p:embeddedFont>
    <p:embeddedFont>
      <p:font typeface="12롯데마트드림Bold" panose="02020603020101020101" pitchFamily="18" charset="-127"/>
      <p:regular r:id="rId25"/>
    </p:embeddedFont>
    <p:embeddedFont>
      <p:font typeface="나눔스퀘어_ac Bold" panose="020B0600000101010101" pitchFamily="50" charset="-127"/>
      <p:bold r:id="rId26"/>
    </p:embeddedFont>
    <p:embeddedFont>
      <p:font typeface="맑은 고딕" panose="020B0503020000020004" pitchFamily="50" charset="-127"/>
      <p:regular r:id="rId27"/>
      <p:bold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3D9"/>
    <a:srgbClr val="FF0000"/>
    <a:srgbClr val="F20000"/>
    <a:srgbClr val="F8F8F8"/>
    <a:srgbClr val="2156EB"/>
    <a:srgbClr val="C45B58"/>
    <a:srgbClr val="FF7171"/>
    <a:srgbClr val="FAF0F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56" autoAdjust="0"/>
    <p:restoredTop sz="96391" autoAdjust="0"/>
  </p:normalViewPr>
  <p:slideViewPr>
    <p:cSldViewPr>
      <p:cViewPr varScale="1">
        <p:scale>
          <a:sx n="111" d="100"/>
          <a:sy n="111" d="100"/>
        </p:scale>
        <p:origin x="20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BBDE9CF-B3F3-4D1A-8C0F-8A56EED352C4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E118EC1-EEAC-4075-B37C-27E9BAB1C7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933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3E2896B-6A51-45C1-A235-89D5499F7E3B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0C6DD53-F80B-4BA2-83E8-502C4A2707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68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279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144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466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0814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53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029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073480">
              <a:defRPr/>
            </a:pPr>
            <a:r>
              <a:rPr lang="en-US" altLang="ko-KR" dirty="0" smtClean="0"/>
              <a:t>68-71 </a:t>
            </a:r>
            <a:r>
              <a:rPr lang="ko-KR" altLang="en-US" dirty="0" smtClean="0"/>
              <a:t>페이지 합체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954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24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68-70 </a:t>
            </a:r>
            <a:r>
              <a:rPr lang="ko-KR" altLang="en-US" dirty="0" smtClean="0"/>
              <a:t>페이지 합체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5149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22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21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DD53-F80B-4BA2-83E8-502C4A27075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042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CB82-0F05-45A3-B2BB-62FC42E2318E}" type="datetimeFigureOut">
              <a:rPr lang="ko-KR" altLang="en-US" smtClean="0"/>
              <a:pPr/>
              <a:t>2021-05-27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7A5E-29D6-4211-BD1D-4730366E56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 flipH="1">
            <a:off x="3879304" y="1944216"/>
            <a:ext cx="980728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 flipH="1">
            <a:off x="2368626" y="1844824"/>
            <a:ext cx="980728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9" name="직사각형 428"/>
          <p:cNvSpPr/>
          <p:nvPr/>
        </p:nvSpPr>
        <p:spPr>
          <a:xfrm flipH="1">
            <a:off x="0" y="1944216"/>
            <a:ext cx="980728" cy="980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1669" y="3127858"/>
            <a:ext cx="6861479" cy="1872778"/>
          </a:xfrm>
        </p:spPr>
        <p:txBody>
          <a:bodyPr>
            <a:normAutofit/>
          </a:bodyPr>
          <a:lstStyle/>
          <a:p>
            <a:pPr algn="r"/>
            <a:r>
              <a:rPr lang="ko-KR" altLang="en-US" sz="43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솔리언</a:t>
            </a:r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또래상담 </a:t>
            </a:r>
            <a: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스마트수첩의 활용</a:t>
            </a:r>
            <a:endParaRPr lang="ko-KR" altLang="en-US" sz="43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 flipH="1">
            <a:off x="0" y="0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 flipH="1">
            <a:off x="963488" y="980728"/>
            <a:ext cx="980728" cy="980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 flipH="1">
            <a:off x="3879304" y="0"/>
            <a:ext cx="980728" cy="980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2915816" y="980728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1935088" y="0"/>
            <a:ext cx="980728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1" name="직선 연결선 420"/>
          <p:cNvCxnSpPr/>
          <p:nvPr/>
        </p:nvCxnSpPr>
        <p:spPr>
          <a:xfrm rot="10800000">
            <a:off x="2285984" y="5072074"/>
            <a:ext cx="6858016" cy="1368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 flipH="1">
            <a:off x="0" y="3888432"/>
            <a:ext cx="980728" cy="980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H="1">
            <a:off x="971600" y="2924944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 flipH="1">
            <a:off x="4860032" y="980728"/>
            <a:ext cx="980728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8"/>
          <p:cNvGrpSpPr>
            <a:grpSpLocks/>
          </p:cNvGrpSpPr>
          <p:nvPr/>
        </p:nvGrpSpPr>
        <p:grpSpPr bwMode="auto">
          <a:xfrm>
            <a:off x="6858016" y="214290"/>
            <a:ext cx="2075133" cy="1224137"/>
            <a:chOff x="3347864" y="1124743"/>
            <a:chExt cx="2664740" cy="157162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1124744"/>
              <a:ext cx="255270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직사각형 19"/>
            <p:cNvSpPr/>
            <p:nvPr/>
          </p:nvSpPr>
          <p:spPr>
            <a:xfrm>
              <a:off x="4255719" y="1124743"/>
              <a:ext cx="1756885" cy="270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ko-KR" altLang="en-US" sz="800" b="1" spc="-150" dirty="0">
                  <a:solidFill>
                    <a:srgbClr val="006666"/>
                  </a:solidFill>
                  <a:latin typeface="맑은 고딕" pitchFamily="50" charset="-127"/>
                  <a:ea typeface="맑은 고딕" pitchFamily="50" charset="-127"/>
                </a:rPr>
                <a:t>한국청소년상담복지개발원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3484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51955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스마트수첩 승인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상담활동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user\Desktop\2016 이은별\4.또래DB구축\화면캡처\수첩내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94" y="1252307"/>
            <a:ext cx="8701086" cy="4608000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1537031" y="5085184"/>
            <a:ext cx="92869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 descr="C:\Users\user\Desktop\2016 이은별\4.또래DB구축\화면캡처\지도교사메시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8187" y="2786059"/>
            <a:ext cx="7135813" cy="193908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 rot="20853853">
            <a:off x="2583691" y="4894277"/>
            <a:ext cx="8691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20853853">
            <a:off x="3951842" y="3454117"/>
            <a:ext cx="86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091731" y="3778407"/>
            <a:ext cx="857256" cy="714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51520" y="5877272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지도교사 메시지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클릭 후 선택 </a:t>
            </a:r>
            <a:endParaRPr lang="ko-KR" altLang="en-US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아래로 구부러진 화살표 11"/>
          <p:cNvSpPr/>
          <p:nvPr/>
        </p:nvSpPr>
        <p:spPr>
          <a:xfrm rot="19782705">
            <a:off x="884805" y="3541500"/>
            <a:ext cx="2088232" cy="792088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26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62346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스마트수첩 승인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상담활동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:\Users\user\Desktop\2016 이은별\4.또래DB구축\화면캡처\지도교사메시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7135813" cy="2276475"/>
          </a:xfrm>
          <a:prstGeom prst="rect">
            <a:avLst/>
          </a:prstGeom>
          <a:noFill/>
        </p:spPr>
      </p:pic>
      <p:pic>
        <p:nvPicPr>
          <p:cNvPr id="9219" name="Picture 3" descr="C:\Users\user\Desktop\2016 이은별\4.또래DB구축\화면캡처\조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1437" y="4071942"/>
            <a:ext cx="7802563" cy="2276475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1071538" y="3000372"/>
            <a:ext cx="928694" cy="785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 rot="20853853">
            <a:off x="1956708" y="2597431"/>
            <a:ext cx="8691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9" name="위로 구부러진 화살표 18"/>
          <p:cNvSpPr/>
          <p:nvPr/>
        </p:nvSpPr>
        <p:spPr>
          <a:xfrm rot="3127184">
            <a:off x="116212" y="4563067"/>
            <a:ext cx="2492450" cy="787030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143240" y="5214950"/>
            <a:ext cx="6000760" cy="1214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 rot="20853853">
            <a:off x="8028939" y="4669133"/>
            <a:ext cx="8691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0731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4" y="1664491"/>
            <a:ext cx="8787796" cy="439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62346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스마트수첩 승인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상담활동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1436518" y="3520334"/>
            <a:ext cx="7416824" cy="14795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678734" y="5589240"/>
            <a:ext cx="489907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 rot="20853853">
            <a:off x="1681075" y="2990740"/>
            <a:ext cx="143318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내용 확인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20853853">
            <a:off x="7378192" y="5185978"/>
            <a:ext cx="8964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1520" y="5890328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승인여부 및 지도교사 메시지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확인 후 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등록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클릭 </a:t>
            </a:r>
            <a:endParaRPr lang="ko-KR" altLang="en-US" sz="16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3641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84784"/>
            <a:ext cx="8928992" cy="3816424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62346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스마트수첩 승인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집단활동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69104" y="4472381"/>
            <a:ext cx="857256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8" name="직사각형 17"/>
          <p:cNvSpPr/>
          <p:nvPr/>
        </p:nvSpPr>
        <p:spPr>
          <a:xfrm>
            <a:off x="3851920" y="1844824"/>
            <a:ext cx="107157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 rot="20853853">
            <a:off x="4607803" y="1480942"/>
            <a:ext cx="8964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rot="20853853">
            <a:off x="1153953" y="4215256"/>
            <a:ext cx="8964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26529" y="4468926"/>
            <a:ext cx="6374025" cy="2754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 rot="20853853">
            <a:off x="8339209" y="3953428"/>
            <a:ext cx="8964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62153" y="5926532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스마트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수첩승인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클릭 후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집단활동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클릭하여 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승인대기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내역 확인 </a:t>
            </a:r>
            <a:endParaRPr lang="ko-KR" altLang="en-US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3056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1115998"/>
            <a:ext cx="7343775" cy="378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62346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스마트수첩 승인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집단활동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ko-KR" altLang="en-US" sz="40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C:\Users\user\Desktop\2016 이은별\4.또래DB구축\화면캡처\집단활동메시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286256"/>
            <a:ext cx="7269163" cy="1990725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1218643" y="3777029"/>
            <a:ext cx="761069" cy="18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705520" y="5143512"/>
            <a:ext cx="928694" cy="857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 rot="20853853">
            <a:off x="2054123" y="3521552"/>
            <a:ext cx="8964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20853853">
            <a:off x="3670901" y="4957826"/>
            <a:ext cx="8964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4" name="위로 구부러진 화살표 13"/>
          <p:cNvSpPr/>
          <p:nvPr/>
        </p:nvSpPr>
        <p:spPr>
          <a:xfrm rot="3127184">
            <a:off x="419623" y="4848410"/>
            <a:ext cx="2492450" cy="787030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7522224" y="6000768"/>
            <a:ext cx="571504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 rot="20853853">
            <a:off x="7814304" y="5457890"/>
            <a:ext cx="8964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62153" y="6288054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승인여부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지도교사 메시지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확인 후 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등록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클릭 </a:t>
            </a:r>
            <a:endParaRPr lang="ko-KR" altLang="en-US" sz="16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9511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89" y="1007148"/>
            <a:ext cx="6991350" cy="5534025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62346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스마트수첩 통계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456156" y="4002269"/>
            <a:ext cx="1050671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1" name="TextBox 20"/>
          <p:cNvSpPr txBox="1"/>
          <p:nvPr/>
        </p:nvSpPr>
        <p:spPr>
          <a:xfrm rot="20853853">
            <a:off x="1574330" y="3892388"/>
            <a:ext cx="8964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335688" y="1790176"/>
            <a:ext cx="280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1600" b="1" dirty="0" smtClean="0">
                <a:latin typeface="맑은 고딕"/>
                <a:ea typeface="맑은 고딕"/>
              </a:rPr>
              <a:t>∙</a:t>
            </a:r>
            <a:endParaRPr lang="ko-KR" altLang="en-US" sz="1600" b="1" dirty="0"/>
          </a:p>
        </p:txBody>
      </p:sp>
      <p:sp>
        <p:nvSpPr>
          <p:cNvPr id="23" name="직사각형 22"/>
          <p:cNvSpPr/>
          <p:nvPr/>
        </p:nvSpPr>
        <p:spPr>
          <a:xfrm>
            <a:off x="4520525" y="2173640"/>
            <a:ext cx="1059587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5" name="직사각형 24"/>
          <p:cNvSpPr/>
          <p:nvPr/>
        </p:nvSpPr>
        <p:spPr>
          <a:xfrm>
            <a:off x="4618021" y="3859393"/>
            <a:ext cx="1034099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6" name="직사각형 25"/>
          <p:cNvSpPr/>
          <p:nvPr/>
        </p:nvSpPr>
        <p:spPr>
          <a:xfrm>
            <a:off x="6335688" y="2371570"/>
            <a:ext cx="2916832" cy="1150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1500" b="1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또래상담 </a:t>
            </a:r>
            <a:r>
              <a:rPr lang="ko-KR" altLang="en-US" sz="15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모니터링 결과 </a:t>
            </a:r>
            <a:r>
              <a:rPr lang="en-US" altLang="ko-KR" sz="15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</a:p>
          <a:p>
            <a:pPr marL="176213"/>
            <a:r>
              <a:rPr lang="ko-KR" altLang="en-US" sz="1500" b="1" spc="-15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해당 학교의 또래상담자가 </a:t>
            </a:r>
            <a:r>
              <a:rPr lang="ko-KR" altLang="en-US" sz="1500" b="1" spc="-15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또래 상담 </a:t>
            </a:r>
            <a:r>
              <a:rPr lang="ko-KR" altLang="en-US" sz="1500" b="1" spc="-15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교육 및 </a:t>
            </a:r>
            <a:r>
              <a:rPr lang="ko-KR" altLang="en-US" sz="1500" b="1" spc="-15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활동에 대해 설문     한  결과를 확인할 수 있음    </a:t>
            </a:r>
            <a:endParaRPr lang="ko-KR" altLang="en-US" sz="1500" b="1" spc="-15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3" name="직선 화살표 연결선 2"/>
          <p:cNvCxnSpPr>
            <a:stCxn id="23" idx="3"/>
            <a:endCxn id="26" idx="1"/>
          </p:cNvCxnSpPr>
          <p:nvPr/>
        </p:nvCxnSpPr>
        <p:spPr>
          <a:xfrm>
            <a:off x="4952822" y="2504055"/>
            <a:ext cx="1382866" cy="442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6362564" y="4113971"/>
            <a:ext cx="2889956" cy="11509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r>
              <a:rPr lang="en-US" altLang="ko-KR" sz="1500" b="1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  <a:r>
              <a:rPr lang="ko-KR" altLang="en-US" sz="1500" b="1" spc="-15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또래상담자 상담분석 </a:t>
            </a:r>
            <a:r>
              <a:rPr lang="ko-KR" altLang="en-US" sz="1500" b="1" spc="-15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결과 </a:t>
            </a:r>
            <a:r>
              <a:rPr lang="en-US" altLang="ko-KR" sz="1500" b="1" spc="-15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</a:p>
          <a:p>
            <a:pPr marL="176213"/>
            <a:r>
              <a:rPr lang="ko-KR" altLang="en-US" sz="1500" b="1" spc="-15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해당 </a:t>
            </a:r>
            <a:r>
              <a:rPr lang="ko-KR" altLang="en-US" sz="1500" b="1" spc="-150" dirty="0" smtClean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학교 또래상담자의 상담 및  활동에 대한 내용 분석 결과 확인 메뉴 </a:t>
            </a:r>
            <a:endParaRPr lang="ko-KR" altLang="en-US" sz="1500" b="1" spc="-15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>
            <a:off x="5130762" y="4096803"/>
            <a:ext cx="1187178" cy="5926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569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62346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스마트수첩 통계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6" y="1263649"/>
            <a:ext cx="8729121" cy="488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2123729" y="2232203"/>
            <a:ext cx="720080" cy="1428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6" name="TextBox 15"/>
          <p:cNvSpPr txBox="1"/>
          <p:nvPr/>
        </p:nvSpPr>
        <p:spPr>
          <a:xfrm rot="20853853">
            <a:off x="2886217" y="1976428"/>
            <a:ext cx="5950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" name="위로 구부러진 화살표 16"/>
          <p:cNvSpPr/>
          <p:nvPr/>
        </p:nvSpPr>
        <p:spPr>
          <a:xfrm rot="3127184">
            <a:off x="2169326" y="3313110"/>
            <a:ext cx="2492450" cy="787030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2153" y="6288054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전체 결과보기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클릭하면 상세 결과 확인 가능 </a:t>
            </a:r>
            <a:endParaRPr lang="ko-KR" altLang="en-US" sz="16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1171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6752"/>
            <a:ext cx="8111752" cy="4824536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62346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스마트수첩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빅데이터 분석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5761213" y="1251226"/>
            <a:ext cx="1113454" cy="377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6" name="TextBox 15"/>
          <p:cNvSpPr txBox="1"/>
          <p:nvPr/>
        </p:nvSpPr>
        <p:spPr>
          <a:xfrm rot="20853853">
            <a:off x="6904140" y="894092"/>
            <a:ext cx="5950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2153" y="6288054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전체 결과보기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클릭하면 상세 결과 확인 가능 </a:t>
            </a:r>
            <a:endParaRPr lang="ko-KR" altLang="en-US" sz="16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61213" y="2420887"/>
            <a:ext cx="1113454" cy="1440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1" name="TextBox 10"/>
          <p:cNvSpPr txBox="1"/>
          <p:nvPr/>
        </p:nvSpPr>
        <p:spPr>
          <a:xfrm rot="20853853">
            <a:off x="6904140" y="1919447"/>
            <a:ext cx="59503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99592" y="4725143"/>
            <a:ext cx="4320480" cy="14927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3175634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043608" y="2681067"/>
            <a:ext cx="7081414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공지사항 및 문의답변 게시판 </a:t>
            </a:r>
            <a:endParaRPr lang="ko-KR" altLang="en-US" sz="40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6222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88" y="1270039"/>
            <a:ext cx="8293668" cy="4041463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0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공지ㆍ알림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4546" y="5429264"/>
            <a:ext cx="6143668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500" dirty="0" smtClean="0"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d</a:t>
            </a:r>
          </a:p>
          <a:p>
            <a:endParaRPr lang="ko-KR" altLang="en-US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98431" y="4725144"/>
            <a:ext cx="1308892" cy="6284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 rot="20853853">
            <a:off x="1719993" y="4285432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 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09142" y="5584903"/>
            <a:ext cx="8934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스마트수첩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공지사항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본원 공지사항 확인 및 소속학교의 </a:t>
            </a:r>
            <a:r>
              <a:rPr lang="ko-KR" altLang="en-US" sz="1600" b="1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스마트수첩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사용 청소년에게 공지 전달 가능 </a:t>
            </a:r>
            <a:endParaRPr lang="en-US" altLang="ko-KR" sz="16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buFontTx/>
              <a:buChar char="-"/>
            </a:pP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err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스마트수첩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Q&amp;A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소속학교의 </a:t>
            </a:r>
            <a:r>
              <a:rPr lang="ko-KR" altLang="en-US" sz="1600" b="1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스마트수첩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사용 청소년과의 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Q&amp;A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860032" y="1525279"/>
            <a:ext cx="654446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rot="20853853">
            <a:off x="5454492" y="1210212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6600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-756592" y="207587"/>
            <a:ext cx="6110851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또래상담 홈페이지 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28382" y="1223200"/>
            <a:ext cx="80341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①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Peer.or.kr</a:t>
            </a:r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또는 포털사이트 </a:t>
            </a:r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또래상담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검색 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26" y="1856015"/>
            <a:ext cx="8775562" cy="4813346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433464" y="5805263"/>
            <a:ext cx="6387008" cy="912137"/>
          </a:xfrm>
          <a:prstGeom prst="rect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39552" y="1856014"/>
            <a:ext cx="1080120" cy="276842"/>
          </a:xfrm>
          <a:prstGeom prst="rect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47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71604" y="2428868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목 차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857356" y="2500306"/>
            <a:ext cx="5184576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감사합니다 </a:t>
            </a:r>
            <a:r>
              <a:rPr lang="en-US" altLang="ko-KR" sz="50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  <a:sym typeface="Wingdings" pitchFamily="2" charset="2"/>
              </a:rPr>
              <a:t></a:t>
            </a:r>
            <a:endParaRPr lang="ko-KR" altLang="en-US" sz="50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-746763" y="18864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매뉴얼 다운로드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25798" y="1221491"/>
            <a:ext cx="91182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②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[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또래상담 교육과정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]→[</a:t>
            </a:r>
            <a:r>
              <a:rPr lang="ko-KR" altLang="en-US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또래상담 관련 매뉴얼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] </a:t>
            </a:r>
            <a:r>
              <a:rPr lang="ko-KR" alt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endParaRPr lang="en-US" altLang="ko-KR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88840"/>
            <a:ext cx="8352928" cy="4623119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577466" y="2060848"/>
            <a:ext cx="1218670" cy="432048"/>
          </a:xfrm>
          <a:prstGeom prst="rect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562947" y="3450534"/>
            <a:ext cx="1243791" cy="194490"/>
          </a:xfrm>
          <a:prstGeom prst="rect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308304" y="5589240"/>
            <a:ext cx="1218670" cy="1022719"/>
          </a:xfrm>
          <a:prstGeom prst="rect">
            <a:avLst/>
          </a:prstGeom>
          <a:noFill/>
          <a:ln>
            <a:solidFill>
              <a:srgbClr val="F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910954" y="5159399"/>
            <a:ext cx="9815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 err="1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바로가기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1145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 txBox="1">
            <a:spLocks/>
          </p:cNvSpPr>
          <p:nvPr/>
        </p:nvSpPr>
        <p:spPr>
          <a:xfrm>
            <a:off x="-746763" y="188640"/>
            <a:ext cx="562849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매뉴얼 다운로드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-14808" y="1129701"/>
            <a:ext cx="4896544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63482" y="1148649"/>
            <a:ext cx="3004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③</a:t>
            </a:r>
            <a:r>
              <a:rPr lang="en-US" altLang="ko-KR" sz="3200" dirty="0" smtClean="0">
                <a:ln w="0"/>
                <a:solidFill>
                  <a:srgbClr val="4733D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나눔스퀘어" panose="020B0600000101010101" pitchFamily="50" charset="-127"/>
                <a:ea typeface="나눔스퀘어" panose="020B0600000101010101" pitchFamily="50" charset="-127"/>
              </a:rPr>
              <a:t>자료 다운로드</a:t>
            </a:r>
            <a:endParaRPr lang="en-US" altLang="ko-KR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30" y="1752371"/>
            <a:ext cx="8863401" cy="48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24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 flipH="1">
            <a:off x="3879304" y="1944216"/>
            <a:ext cx="980728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 flipH="1">
            <a:off x="1935088" y="1944216"/>
            <a:ext cx="980728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9" name="직사각형 428"/>
          <p:cNvSpPr/>
          <p:nvPr/>
        </p:nvSpPr>
        <p:spPr>
          <a:xfrm flipH="1">
            <a:off x="0" y="1944216"/>
            <a:ext cx="980728" cy="980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1670" y="3286124"/>
            <a:ext cx="6786610" cy="1714512"/>
          </a:xfrm>
        </p:spPr>
        <p:txBody>
          <a:bodyPr>
            <a:normAutofit/>
          </a:bodyPr>
          <a:lstStyle/>
          <a:p>
            <a:pPr algn="r"/>
            <a:r>
              <a:rPr lang="ko-KR" altLang="en-US" sz="4300" dirty="0" err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솔리언또래상담</a:t>
            </a:r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/>
            </a:r>
            <a:br>
              <a:rPr lang="en-US" altLang="ko-KR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</a:br>
            <a:r>
              <a:rPr lang="ko-KR" altLang="en-US" sz="43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스마트수첩 사용매뉴얼</a:t>
            </a:r>
            <a:endParaRPr lang="ko-KR" altLang="en-US" sz="43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21" name="부제목 2"/>
          <p:cNvSpPr>
            <a:spLocks noGrp="1"/>
          </p:cNvSpPr>
          <p:nvPr>
            <p:ph type="subTitle" idx="1"/>
          </p:nvPr>
        </p:nvSpPr>
        <p:spPr>
          <a:xfrm>
            <a:off x="2555776" y="5157192"/>
            <a:ext cx="6400800" cy="1417712"/>
          </a:xfrm>
        </p:spPr>
        <p:txBody>
          <a:bodyPr/>
          <a:lstStyle/>
          <a:p>
            <a:pPr algn="r"/>
            <a:r>
              <a:rPr lang="ko-KR" altLang="en-US" dirty="0" smtClean="0">
                <a:ln w="17780" cmpd="sng">
                  <a:noFill/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운영학교 지도교사용</a:t>
            </a:r>
            <a:endParaRPr lang="en-US" altLang="ko-KR" dirty="0" smtClean="0">
              <a:ln w="17780" cmpd="sng">
                <a:noFill/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 flipH="1">
            <a:off x="0" y="0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 flipH="1">
            <a:off x="963488" y="980728"/>
            <a:ext cx="980728" cy="980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 flipH="1">
            <a:off x="3879304" y="0"/>
            <a:ext cx="980728" cy="9807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2915816" y="980728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1935088" y="0"/>
            <a:ext cx="980728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1" name="직선 연결선 420"/>
          <p:cNvCxnSpPr/>
          <p:nvPr/>
        </p:nvCxnSpPr>
        <p:spPr>
          <a:xfrm rot="10800000">
            <a:off x="2285984" y="5072074"/>
            <a:ext cx="6858016" cy="1368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 flipH="1">
            <a:off x="0" y="3888432"/>
            <a:ext cx="980728" cy="9807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H="1">
            <a:off x="971600" y="2924944"/>
            <a:ext cx="980728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 flipH="1">
            <a:off x="4860032" y="980728"/>
            <a:ext cx="980728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8"/>
          <p:cNvGrpSpPr>
            <a:grpSpLocks/>
          </p:cNvGrpSpPr>
          <p:nvPr/>
        </p:nvGrpSpPr>
        <p:grpSpPr bwMode="auto">
          <a:xfrm>
            <a:off x="6858016" y="214290"/>
            <a:ext cx="2075133" cy="1224137"/>
            <a:chOff x="3347864" y="1124743"/>
            <a:chExt cx="2664740" cy="157162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1124744"/>
              <a:ext cx="255270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직사각형 19"/>
            <p:cNvSpPr/>
            <p:nvPr/>
          </p:nvSpPr>
          <p:spPr>
            <a:xfrm>
              <a:off x="4255719" y="1124743"/>
              <a:ext cx="1756885" cy="270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000"/>
                </a:lnSpc>
                <a:defRPr/>
              </a:pPr>
              <a:r>
                <a:rPr lang="ko-KR" altLang="en-US" sz="800" b="1" spc="-150" dirty="0">
                  <a:solidFill>
                    <a:srgbClr val="006666"/>
                  </a:solidFill>
                  <a:latin typeface="맑은 고딕" pitchFamily="50" charset="-127"/>
                  <a:ea typeface="맑은 고딕" pitchFamily="50" charset="-127"/>
                </a:rPr>
                <a:t>한국청소년상담복지개발원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5838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714480" y="548680"/>
            <a:ext cx="650085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나눔스퀘어_ac Bold" panose="020B0600000101010101" pitchFamily="50" charset="-127"/>
                <a:ea typeface="나눔스퀘어_ac Bold" panose="020B0600000101010101" pitchFamily="50" charset="-127"/>
                <a:cs typeface="+mj-cs"/>
              </a:rPr>
              <a:t>또래상담 스마트 수첩 안내</a:t>
            </a:r>
            <a:endParaRPr kumimoji="0" lang="ko-KR" altLang="en-US" sz="4000" b="0" i="0" u="none" strike="noStrike" kern="1200" cap="none" spc="0" normalizeH="0" baseline="0" noProof="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나눔스퀘어_ac Bold" panose="020B0600000101010101" pitchFamily="50" charset="-127"/>
              <a:ea typeface="나눔스퀘어_ac Bold" panose="020B0600000101010101" pitchFamily="50" charset="-127"/>
              <a:cs typeface="+mj-cs"/>
            </a:endParaRPr>
          </a:p>
        </p:txBody>
      </p:sp>
      <p:sp>
        <p:nvSpPr>
          <p:cNvPr id="9" name="직사각형 8"/>
          <p:cNvSpPr/>
          <p:nvPr/>
        </p:nvSpPr>
        <p:spPr>
          <a:xfrm flipH="1">
            <a:off x="1907704" y="2413413"/>
            <a:ext cx="56903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552253" y="2423673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스마트수첩 안내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 flipH="1">
            <a:off x="1907704" y="3391810"/>
            <a:ext cx="569038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2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552253" y="3395230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스마트수첩 승인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-36512" y="1398786"/>
            <a:ext cx="8323288" cy="2995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 flipH="1">
            <a:off x="1914630" y="4406663"/>
            <a:ext cx="569038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3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559179" y="4410083"/>
            <a:ext cx="5734523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스마트수첩 통계 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4047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62346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스마트수첩이란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?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5837" y="1117065"/>
            <a:ext cx="8678153" cy="1903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또래상담자가 상담활동 또는 그 외 또래상담자로서 참여하는 다양한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활동을      </a:t>
            </a:r>
            <a:endParaRPr lang="en-US" altLang="ko-KR" sz="16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스마트수첩에 입력하여 본인의 활동이력을 지속적으로 관리하는 시스템</a:t>
            </a:r>
            <a:endParaRPr lang="en-US" altLang="ko-KR" sz="16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PC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버전과 </a:t>
            </a:r>
            <a:r>
              <a:rPr lang="ko-KR" altLang="en-US" sz="1600" b="1" dirty="0" err="1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모바일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버전 사용 가능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단 회원가입은 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PC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만 가능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상담 및 집단활동 내역 작성 후 또래상담 지도교사 승인</a:t>
            </a:r>
            <a:endParaRPr lang="en-US" altLang="ko-KR" sz="1600" b="1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또래상담자 스마트수첩 가입 시 기본교육 이수번호 필요</a:t>
            </a:r>
            <a:endParaRPr lang="ko-KR" altLang="en-US" sz="1600" b="1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00" y="3102224"/>
            <a:ext cx="8512626" cy="3755776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947992" y="6021287"/>
            <a:ext cx="1216296" cy="7874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260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62" y="1223962"/>
            <a:ext cx="8714426" cy="4410075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3805064" y="51955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스마트수첩 승인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상담활동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545529" y="1424862"/>
            <a:ext cx="1000132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 rot="20853853">
            <a:off x="4543813" y="1148623"/>
            <a:ext cx="8351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</a:t>
            </a:r>
            <a:r>
              <a:rPr lang="ko-KR" altLang="en-US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7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7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57465" y="3541305"/>
            <a:ext cx="71438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 rot="20853853">
            <a:off x="1128049" y="3514949"/>
            <a:ext cx="835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17" name="Picture 3" descr="C:\Users\user\Desktop\2016 이은별\4.또래DB구축\화면캡처\상담활동승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357562"/>
            <a:ext cx="7215206" cy="2286016"/>
          </a:xfrm>
          <a:prstGeom prst="rect">
            <a:avLst/>
          </a:prstGeom>
          <a:noFill/>
        </p:spPr>
      </p:pic>
      <p:sp>
        <p:nvSpPr>
          <p:cNvPr id="18" name="직사각형 17"/>
          <p:cNvSpPr/>
          <p:nvPr/>
        </p:nvSpPr>
        <p:spPr>
          <a:xfrm>
            <a:off x="1989841" y="4643446"/>
            <a:ext cx="7094444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 rot="20853853">
            <a:off x="1985220" y="4148683"/>
            <a:ext cx="8351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51520" y="5969064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스마트수첩 승인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클릭 후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상담활동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클릭하여 </a:t>
            </a:r>
            <a:r>
              <a:rPr lang="en-US" altLang="ko-KR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승인대기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내역 확인 </a:t>
            </a:r>
            <a:endParaRPr lang="ko-KR" altLang="en-US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4838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805064" y="51955"/>
            <a:ext cx="5338936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스마트수첩 승인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(</a:t>
            </a:r>
            <a:r>
              <a:rPr lang="ko-KR" altLang="en-US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상담활동</a:t>
            </a:r>
            <a:r>
              <a:rPr lang="en-US" altLang="ko-KR" sz="4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)</a:t>
            </a:r>
            <a:endParaRPr lang="ko-KR" altLang="en-US" sz="4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H="1">
            <a:off x="3491880" y="1000108"/>
            <a:ext cx="5652120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user\Desktop\2016 이은별\4.또래DB구축\화면캡처\수첩내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29" y="1252307"/>
            <a:ext cx="8826259" cy="4608000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1526398" y="4888003"/>
            <a:ext cx="928694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 rot="20853853">
            <a:off x="2131482" y="4346814"/>
            <a:ext cx="86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클릭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7171" name="Picture 3" descr="C:\Users\user\Desktop\2016 이은별\4.또래DB구축\화면캡처\승인여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638352"/>
            <a:ext cx="6215074" cy="2343150"/>
          </a:xfrm>
          <a:prstGeom prst="rect">
            <a:avLst/>
          </a:prstGeom>
          <a:noFill/>
        </p:spPr>
      </p:pic>
      <p:sp>
        <p:nvSpPr>
          <p:cNvPr id="24" name="직사각형 23"/>
          <p:cNvSpPr/>
          <p:nvPr/>
        </p:nvSpPr>
        <p:spPr>
          <a:xfrm>
            <a:off x="3873186" y="4591761"/>
            <a:ext cx="720080" cy="7858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 rot="20853853">
            <a:off x="4637600" y="4390221"/>
            <a:ext cx="8691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선택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!</a:t>
            </a:r>
            <a:endParaRPr lang="ko-KR" altLang="en-US" sz="16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5877272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또래상담자 상담내용 확인 후 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‘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승인여부</a:t>
            </a:r>
            <a:r>
              <a:rPr lang="en-US" altLang="ko-KR" sz="1600" b="1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’</a:t>
            </a:r>
            <a:r>
              <a:rPr lang="ko-KR" altLang="en-US" sz="1600" b="1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 클릭하여 선택  </a:t>
            </a:r>
            <a:endParaRPr lang="ko-KR" altLang="en-US" sz="16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3" name="아래로 구부러진 화살표 12"/>
          <p:cNvSpPr/>
          <p:nvPr/>
        </p:nvSpPr>
        <p:spPr>
          <a:xfrm rot="20800963">
            <a:off x="1403648" y="3789981"/>
            <a:ext cx="2376264" cy="864096"/>
          </a:xfrm>
          <a:prstGeom prst="curved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00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12롯데마트드림Bold"/>
        <a:ea typeface="12롯데마트드림Bold"/>
        <a:cs typeface=""/>
      </a:majorFont>
      <a:minorFont>
        <a:latin typeface="12롯데마트드림Bold"/>
        <a:ea typeface="12롯데마트드림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5472</TotalTime>
  <Words>413</Words>
  <Application>Microsoft Office PowerPoint</Application>
  <PresentationFormat>화면 슬라이드 쇼(4:3)</PresentationFormat>
  <Paragraphs>92</Paragraphs>
  <Slides>20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나눔스퀘어</vt:lpstr>
      <vt:lpstr>12롯데마트드림Bold</vt:lpstr>
      <vt:lpstr>나눔스퀘어_ac Bold</vt:lpstr>
      <vt:lpstr>맑은 고딕</vt:lpstr>
      <vt:lpstr>Arial</vt:lpstr>
      <vt:lpstr>Wingdings</vt:lpstr>
      <vt:lpstr>Office 테마</vt:lpstr>
      <vt:lpstr>솔리언 또래상담  스마트수첩의 활용</vt:lpstr>
      <vt:lpstr>PowerPoint 프레젠테이션</vt:lpstr>
      <vt:lpstr>PowerPoint 프레젠테이션</vt:lpstr>
      <vt:lpstr>PowerPoint 프레젠테이션</vt:lpstr>
      <vt:lpstr>솔리언또래상담  스마트수첩 사용매뉴얼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국립민속박물관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섭외교육과</dc:creator>
  <cp:lastModifiedBy>user</cp:lastModifiedBy>
  <cp:revision>693</cp:revision>
  <dcterms:created xsi:type="dcterms:W3CDTF">2014-02-07T07:09:12Z</dcterms:created>
  <dcterms:modified xsi:type="dcterms:W3CDTF">2021-05-27T04:53:06Z</dcterms:modified>
</cp:coreProperties>
</file>